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m" ContentType="application/vnd.ms-excel.sheet.macroEnabled.12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notesSlides/notesSlide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2480" r:id="rId1"/>
  </p:sldMasterIdLst>
  <p:notesMasterIdLst>
    <p:notesMasterId r:id="rId15"/>
  </p:notesMasterIdLst>
  <p:handoutMasterIdLst>
    <p:handoutMasterId r:id="rId16"/>
  </p:handoutMasterIdLst>
  <p:sldIdLst>
    <p:sldId id="896" r:id="rId2"/>
    <p:sldId id="959" r:id="rId3"/>
    <p:sldId id="983" r:id="rId4"/>
    <p:sldId id="973" r:id="rId5"/>
    <p:sldId id="977" r:id="rId6"/>
    <p:sldId id="974" r:id="rId7"/>
    <p:sldId id="978" r:id="rId8"/>
    <p:sldId id="979" r:id="rId9"/>
    <p:sldId id="975" r:id="rId10"/>
    <p:sldId id="980" r:id="rId11"/>
    <p:sldId id="976" r:id="rId12"/>
    <p:sldId id="981" r:id="rId13"/>
    <p:sldId id="982" r:id="rId14"/>
  </p:sldIdLst>
  <p:sldSz cx="9144000" cy="6858000" type="screen4x3"/>
  <p:notesSz cx="7132638" cy="9418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7F"/>
    <a:srgbClr val="00DDA0"/>
    <a:srgbClr val="9C8EFF"/>
    <a:srgbClr val="6D60FF"/>
    <a:srgbClr val="8980FF"/>
    <a:srgbClr val="FDFF89"/>
    <a:srgbClr val="05FF48"/>
    <a:srgbClr val="1B2B8D"/>
    <a:srgbClr val="66CCFF"/>
    <a:srgbClr val="FFB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97381" autoAdjust="0"/>
  </p:normalViewPr>
  <p:slideViewPr>
    <p:cSldViewPr>
      <p:cViewPr varScale="1">
        <p:scale>
          <a:sx n="119" d="100"/>
          <a:sy n="119" d="100"/>
        </p:scale>
        <p:origin x="-808" y="-10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94"/>
    </p:cViewPr>
  </p:sorterViewPr>
  <p:notesViewPr>
    <p:cSldViewPr>
      <p:cViewPr varScale="1">
        <p:scale>
          <a:sx n="75" d="100"/>
          <a:sy n="75" d="100"/>
        </p:scale>
        <p:origin x="-1896" y="-102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emittance vs x-window</a:t>
            </a:r>
          </a:p>
        </c:rich>
      </c:tx>
      <c:layout>
        <c:manualLayout>
          <c:xMode val="edge"/>
          <c:yMode val="edge"/>
          <c:x val="0.363070539419087"/>
          <c:y val="0.020771513353115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2498603605438"/>
          <c:y val="0.13353115727003"/>
          <c:w val="0.79842497753954"/>
          <c:h val="0.732937685459941"/>
        </c:manualLayout>
      </c:layout>
      <c:scatterChart>
        <c:scatterStyle val="lineMarker"/>
        <c:varyColors val="0"/>
        <c:ser>
          <c:idx val="0"/>
          <c:order val="0"/>
          <c:tx>
            <c:v>At focus</c:v>
          </c:tx>
          <c:spPr>
            <a:ln w="19050">
              <a:solidFill>
                <a:srgbClr val="66CC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xVal>
            <c:numRef>
              <c:f>SigmaX302um!$D$3:$D$28</c:f>
              <c:numCache>
                <c:formatCode>General</c:formatCode>
                <c:ptCount val="26"/>
                <c:pt idx="0">
                  <c:v>99.0</c:v>
                </c:pt>
                <c:pt idx="1">
                  <c:v>99.0</c:v>
                </c:pt>
                <c:pt idx="2">
                  <c:v>99.0</c:v>
                </c:pt>
                <c:pt idx="3">
                  <c:v>99.0</c:v>
                </c:pt>
                <c:pt idx="4">
                  <c:v>98.0</c:v>
                </c:pt>
                <c:pt idx="5">
                  <c:v>98.0</c:v>
                </c:pt>
                <c:pt idx="6">
                  <c:v>98.0</c:v>
                </c:pt>
                <c:pt idx="7">
                  <c:v>97.0</c:v>
                </c:pt>
                <c:pt idx="8">
                  <c:v>96.0</c:v>
                </c:pt>
                <c:pt idx="9">
                  <c:v>95.0</c:v>
                </c:pt>
                <c:pt idx="10">
                  <c:v>93.0</c:v>
                </c:pt>
                <c:pt idx="11">
                  <c:v>91.0</c:v>
                </c:pt>
                <c:pt idx="12">
                  <c:v>88.0</c:v>
                </c:pt>
                <c:pt idx="13">
                  <c:v>84.0</c:v>
                </c:pt>
                <c:pt idx="14">
                  <c:v>79.0</c:v>
                </c:pt>
                <c:pt idx="15">
                  <c:v>73.0</c:v>
                </c:pt>
                <c:pt idx="16">
                  <c:v>65.0</c:v>
                </c:pt>
                <c:pt idx="17">
                  <c:v>56.0</c:v>
                </c:pt>
                <c:pt idx="18">
                  <c:v>45.0</c:v>
                </c:pt>
                <c:pt idx="19">
                  <c:v>34.0</c:v>
                </c:pt>
                <c:pt idx="20">
                  <c:v>21.0</c:v>
                </c:pt>
              </c:numCache>
            </c:numRef>
          </c:xVal>
          <c:yVal>
            <c:numRef>
              <c:f>SigmaX302um!$E$3:$E$28</c:f>
              <c:numCache>
                <c:formatCode>0.000</c:formatCode>
                <c:ptCount val="26"/>
                <c:pt idx="0">
                  <c:v>0.46576</c:v>
                </c:pt>
                <c:pt idx="1">
                  <c:v>0.46289</c:v>
                </c:pt>
                <c:pt idx="2">
                  <c:v>0.45888</c:v>
                </c:pt>
                <c:pt idx="3">
                  <c:v>0.45568</c:v>
                </c:pt>
                <c:pt idx="4">
                  <c:v>0.45092</c:v>
                </c:pt>
                <c:pt idx="5">
                  <c:v>0.44595</c:v>
                </c:pt>
                <c:pt idx="6">
                  <c:v>0.44037</c:v>
                </c:pt>
                <c:pt idx="7">
                  <c:v>0.43314</c:v>
                </c:pt>
                <c:pt idx="8">
                  <c:v>0.42181</c:v>
                </c:pt>
                <c:pt idx="9">
                  <c:v>0.40962</c:v>
                </c:pt>
                <c:pt idx="10">
                  <c:v>0.39414</c:v>
                </c:pt>
                <c:pt idx="11">
                  <c:v>0.37471</c:v>
                </c:pt>
                <c:pt idx="12">
                  <c:v>0.35339</c:v>
                </c:pt>
                <c:pt idx="13">
                  <c:v>0.32757</c:v>
                </c:pt>
                <c:pt idx="14">
                  <c:v>0.30147</c:v>
                </c:pt>
                <c:pt idx="15">
                  <c:v>0.26973</c:v>
                </c:pt>
                <c:pt idx="16">
                  <c:v>0.23416</c:v>
                </c:pt>
                <c:pt idx="17">
                  <c:v>0.19536</c:v>
                </c:pt>
                <c:pt idx="18">
                  <c:v>0.15449</c:v>
                </c:pt>
                <c:pt idx="19">
                  <c:v>0.11428</c:v>
                </c:pt>
                <c:pt idx="20">
                  <c:v>0.070601</c:v>
                </c:pt>
              </c:numCache>
            </c:numRef>
          </c:yVal>
          <c:smooth val="0"/>
        </c:ser>
        <c:ser>
          <c:idx val="1"/>
          <c:order val="1"/>
          <c:tx>
            <c:v>Initial</c:v>
          </c:tx>
          <c:spPr>
            <a:ln w="19050">
              <a:solidFill>
                <a:srgbClr val="FFBA29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BA29"/>
              </a:solidFill>
              <a:ln>
                <a:solidFill>
                  <a:srgbClr val="FFBA29"/>
                </a:solidFill>
                <a:prstDash val="solid"/>
              </a:ln>
            </c:spPr>
          </c:marker>
          <c:xVal>
            <c:numRef>
              <c:f>SigmaX302um!$D$31:$D$56</c:f>
              <c:numCache>
                <c:formatCode>General</c:formatCode>
                <c:ptCount val="26"/>
                <c:pt idx="0">
                  <c:v>89.0</c:v>
                </c:pt>
                <c:pt idx="1">
                  <c:v>88.0</c:v>
                </c:pt>
                <c:pt idx="2">
                  <c:v>86.0</c:v>
                </c:pt>
                <c:pt idx="3">
                  <c:v>84.0</c:v>
                </c:pt>
                <c:pt idx="4">
                  <c:v>82.0</c:v>
                </c:pt>
                <c:pt idx="5">
                  <c:v>80.0</c:v>
                </c:pt>
                <c:pt idx="6">
                  <c:v>78.0</c:v>
                </c:pt>
                <c:pt idx="7">
                  <c:v>75.0</c:v>
                </c:pt>
                <c:pt idx="8">
                  <c:v>72.0</c:v>
                </c:pt>
                <c:pt idx="9">
                  <c:v>69.0</c:v>
                </c:pt>
                <c:pt idx="10">
                  <c:v>66.0</c:v>
                </c:pt>
                <c:pt idx="11">
                  <c:v>62.0</c:v>
                </c:pt>
                <c:pt idx="12">
                  <c:v>58.0</c:v>
                </c:pt>
                <c:pt idx="13">
                  <c:v>54.0</c:v>
                </c:pt>
                <c:pt idx="14">
                  <c:v>49.0</c:v>
                </c:pt>
                <c:pt idx="15">
                  <c:v>45.0</c:v>
                </c:pt>
                <c:pt idx="16">
                  <c:v>40.0</c:v>
                </c:pt>
                <c:pt idx="17">
                  <c:v>35.0</c:v>
                </c:pt>
                <c:pt idx="18">
                  <c:v>29.0</c:v>
                </c:pt>
                <c:pt idx="19">
                  <c:v>25.0</c:v>
                </c:pt>
                <c:pt idx="20">
                  <c:v>19.0</c:v>
                </c:pt>
              </c:numCache>
            </c:numRef>
          </c:xVal>
          <c:yVal>
            <c:numRef>
              <c:f>SigmaX302um!$E$31:$E$56</c:f>
              <c:numCache>
                <c:formatCode>0.000</c:formatCode>
                <c:ptCount val="26"/>
                <c:pt idx="0">
                  <c:v>0.31178</c:v>
                </c:pt>
                <c:pt idx="1">
                  <c:v>0.30435</c:v>
                </c:pt>
                <c:pt idx="2">
                  <c:v>0.29638</c:v>
                </c:pt>
                <c:pt idx="3">
                  <c:v>0.28736</c:v>
                </c:pt>
                <c:pt idx="4">
                  <c:v>0.27534</c:v>
                </c:pt>
                <c:pt idx="5">
                  <c:v>0.26529</c:v>
                </c:pt>
                <c:pt idx="6">
                  <c:v>0.25468</c:v>
                </c:pt>
                <c:pt idx="7">
                  <c:v>0.24326</c:v>
                </c:pt>
                <c:pt idx="8">
                  <c:v>0.23045</c:v>
                </c:pt>
                <c:pt idx="9">
                  <c:v>0.21838</c:v>
                </c:pt>
                <c:pt idx="10">
                  <c:v>0.20643</c:v>
                </c:pt>
                <c:pt idx="11">
                  <c:v>0.19305</c:v>
                </c:pt>
                <c:pt idx="12">
                  <c:v>0.1788</c:v>
                </c:pt>
                <c:pt idx="13">
                  <c:v>0.1641</c:v>
                </c:pt>
                <c:pt idx="14">
                  <c:v>0.14879</c:v>
                </c:pt>
                <c:pt idx="15">
                  <c:v>0.13414</c:v>
                </c:pt>
                <c:pt idx="16">
                  <c:v>0.11902</c:v>
                </c:pt>
                <c:pt idx="17">
                  <c:v>0.10321</c:v>
                </c:pt>
                <c:pt idx="18">
                  <c:v>0.086721</c:v>
                </c:pt>
                <c:pt idx="19">
                  <c:v>0.07188</c:v>
                </c:pt>
                <c:pt idx="20">
                  <c:v>0.055027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609736"/>
        <c:axId val="579618552"/>
      </c:scatterChart>
      <c:valAx>
        <c:axId val="579609736"/>
        <c:scaling>
          <c:orientation val="minMax"/>
          <c:max val="100.0"/>
        </c:scaling>
        <c:delete val="0"/>
        <c:axPos val="b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retained</a:t>
                </a:r>
              </a:p>
            </c:rich>
          </c:tx>
          <c:layout>
            <c:manualLayout>
              <c:xMode val="edge"/>
              <c:yMode val="edge"/>
              <c:x val="0.491701244813278"/>
              <c:y val="0.92878338278931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9618552"/>
        <c:crosses val="autoZero"/>
        <c:crossBetween val="midCat"/>
      </c:valAx>
      <c:valAx>
        <c:axId val="579618552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Emittance</a:t>
                </a:r>
              </a:p>
            </c:rich>
          </c:tx>
          <c:layout>
            <c:manualLayout>
              <c:xMode val="edge"/>
              <c:yMode val="edge"/>
              <c:x val="0.016597510373444"/>
              <c:y val="0.41839762611276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9609736"/>
        <c:crosses val="autoZero"/>
        <c:crossBetween val="midCat"/>
        <c:majorUnit val="0.1"/>
        <c:minorUnit val="0.025"/>
      </c:valAx>
      <c:spPr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09687685232807"/>
          <c:y val="0.168218099449897"/>
          <c:w val="0.209238727413224"/>
          <c:h val="0.09838348973501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9" tIns="46394" rIns="92789" bIns="46394" numCol="1" anchor="t" anchorCtr="0" compatLnSpc="1">
            <a:prstTxWarp prst="textNoShape">
              <a:avLst/>
            </a:prstTxWarp>
          </a:bodyPr>
          <a:lstStyle>
            <a:lvl1pPr algn="l" defTabSz="8953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9" tIns="46394" rIns="92789" bIns="46394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9" tIns="46394" rIns="92789" bIns="46394" numCol="1" anchor="b" anchorCtr="0" compatLnSpc="1">
            <a:prstTxWarp prst="textNoShape">
              <a:avLst/>
            </a:prstTxWarp>
          </a:bodyPr>
          <a:lstStyle>
            <a:lvl1pPr algn="l" defTabSz="8953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89" tIns="46394" rIns="92789" bIns="46394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latin typeface="Arial" charset="0"/>
              </a:defRPr>
            </a:lvl1pPr>
          </a:lstStyle>
          <a:p>
            <a:pPr>
              <a:defRPr/>
            </a:pPr>
            <a:fld id="{AF477005-0AE6-4260-99EB-91F872C3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7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t" anchorCtr="0" compatLnSpc="1">
            <a:prstTxWarp prst="textNoShape">
              <a:avLst/>
            </a:prstTxWarp>
          </a:bodyPr>
          <a:lstStyle>
            <a:lvl1pPr algn="l" defTabSz="936625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t" anchorCtr="0" compatLnSpc="1">
            <a:prstTxWarp prst="textNoShape">
              <a:avLst/>
            </a:prstTxWarp>
          </a:bodyPr>
          <a:lstStyle>
            <a:lvl1pPr algn="r" defTabSz="936625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4850"/>
            <a:ext cx="4710113" cy="3532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473575"/>
            <a:ext cx="5707062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b" anchorCtr="0" compatLnSpc="1">
            <a:prstTxWarp prst="textNoShape">
              <a:avLst/>
            </a:prstTxWarp>
          </a:bodyPr>
          <a:lstStyle>
            <a:lvl1pPr algn="l" defTabSz="936625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55" tIns="46827" rIns="93655" bIns="46827" numCol="1" anchor="b" anchorCtr="0" compatLnSpc="1">
            <a:prstTxWarp prst="textNoShape">
              <a:avLst/>
            </a:prstTxWarp>
          </a:bodyPr>
          <a:lstStyle>
            <a:lvl1pPr algn="r" defTabSz="936625">
              <a:defRPr sz="1100">
                <a:latin typeface="Arial" charset="0"/>
              </a:defRPr>
            </a:lvl1pPr>
          </a:lstStyle>
          <a:p>
            <a:pPr>
              <a:defRPr/>
            </a:pPr>
            <a:fld id="{E12575BE-F2C9-423C-A235-85F2234CA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0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55" tIns="46827" rIns="93655" bIns="46827" anchor="b"/>
          <a:lstStyle/>
          <a:p>
            <a:pPr algn="r" defTabSz="933450"/>
            <a:fld id="{3B004E05-EFFD-412A-8FF9-FA4CF6787516}" type="slidenum">
              <a:rPr lang="en-US" sz="1100">
                <a:solidFill>
                  <a:srgbClr val="000000"/>
                </a:solidFill>
              </a:rPr>
              <a:pPr algn="r" defTabSz="933450"/>
              <a:t>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4850"/>
            <a:ext cx="4710112" cy="3532188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4473575"/>
            <a:ext cx="5227638" cy="4240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MaRIE = Matter Radiation Interactions and Extremes, a la Ms. Curie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10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11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12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13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2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3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4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5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6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7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8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712788" y="4473575"/>
            <a:ext cx="5707062" cy="4238625"/>
          </a:xfrm>
          <a:noFill/>
          <a:ln/>
        </p:spPr>
        <p:txBody>
          <a:bodyPr lIns="94573" tIns="47287" rIns="94573" bIns="47287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4040188" y="8947150"/>
            <a:ext cx="30908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3" tIns="47287" rIns="94573" bIns="47287" anchor="b"/>
          <a:lstStyle/>
          <a:p>
            <a:pPr algn="r" defTabSz="946150"/>
            <a:fld id="{57CA6DF1-5138-4C7D-A1C0-9D791B4018EB}" type="slidenum">
              <a:rPr lang="en-US" sz="1300">
                <a:cs typeface="Arial" charset="0"/>
              </a:rPr>
              <a:pPr algn="r" defTabSz="946150"/>
              <a:t>9</a:t>
            </a:fld>
            <a:endParaRPr lang="en-US" sz="13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pic>
        <p:nvPicPr>
          <p:cNvPr id="16" name="Picture 15" descr="Untitle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81015"/>
            <a:ext cx="1043871" cy="400785"/>
          </a:xfrm>
          <a:prstGeom prst="rect">
            <a:avLst/>
          </a:prstGeom>
        </p:spPr>
      </p:pic>
      <p:sp>
        <p:nvSpPr>
          <p:cNvPr id="17" name="Line 7"/>
          <p:cNvSpPr>
            <a:spLocks noChangeShapeType="1"/>
          </p:cNvSpPr>
          <p:nvPr userDrawn="1"/>
        </p:nvSpPr>
        <p:spPr bwMode="auto">
          <a:xfrm>
            <a:off x="838200" y="6553200"/>
            <a:ext cx="7620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8" name="Picture 17" descr="nns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65" y="6582066"/>
            <a:ext cx="678135" cy="147818"/>
          </a:xfrm>
          <a:prstGeom prst="rect">
            <a:avLst/>
          </a:prstGeom>
        </p:spPr>
      </p:pic>
      <p:sp>
        <p:nvSpPr>
          <p:cNvPr id="19" name="Line 9"/>
          <p:cNvSpPr>
            <a:spLocks noChangeShapeType="1"/>
          </p:cNvSpPr>
          <p:nvPr userDrawn="1"/>
        </p:nvSpPr>
        <p:spPr bwMode="auto">
          <a:xfrm flipV="1">
            <a:off x="533400" y="685800"/>
            <a:ext cx="7924800" cy="12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838200" y="6553200"/>
            <a:ext cx="7620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4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533400" y="685800"/>
            <a:ext cx="7924800" cy="12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25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pic>
        <p:nvPicPr>
          <p:cNvPr id="3" name="Picture 2" descr="Untitled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81015"/>
            <a:ext cx="1043871" cy="400785"/>
          </a:xfrm>
          <a:prstGeom prst="rect">
            <a:avLst/>
          </a:prstGeom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838200" y="6553200"/>
            <a:ext cx="7620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3" descr="nns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65" y="6582066"/>
            <a:ext cx="678135" cy="147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852" r:id="rId1"/>
    <p:sldLayoutId id="2147496834" r:id="rId2"/>
  </p:sldLayoutIdLst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4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Tx/>
        <a:buSzPct val="122000"/>
        <a:buFont typeface="Arial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Tx/>
        <a:buSzPct val="120000"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SzPct val="65000"/>
        <a:buChar char="—"/>
        <a:defRPr sz="16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Char char="»"/>
        <a:defRPr sz="14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7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4.emf"/><Relationship Id="rId8" Type="http://schemas.openxmlformats.org/officeDocument/2006/relationships/image" Target="../media/image1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81000" y="14478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</a:rPr>
              <a:t>Staged Eigen-Emittance Reduction Techniques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19063" y="152400"/>
            <a:ext cx="3009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Operated by Los Alamos National Security, LLC,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for the U.S. Department of Energy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352800" y="152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3318" name="Content Placeholder 2"/>
          <p:cNvSpPr>
            <a:spLocks/>
          </p:cNvSpPr>
          <p:nvPr/>
        </p:nvSpPr>
        <p:spPr bwMode="auto">
          <a:xfrm>
            <a:off x="381000" y="2743200"/>
            <a:ext cx="8305800" cy="205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2000" dirty="0" smtClean="0"/>
              <a:t>Kip Bishofberger,  </a:t>
            </a:r>
            <a:r>
              <a:rPr lang="en-US" sz="2000" dirty="0" err="1" smtClean="0"/>
              <a:t>Micha</a:t>
            </a:r>
            <a:r>
              <a:rPr lang="en-US" sz="2000" dirty="0" smtClean="0"/>
              <a:t> Ben-</a:t>
            </a:r>
            <a:r>
              <a:rPr lang="en-US" sz="2000" dirty="0" err="1" smtClean="0"/>
              <a:t>Naim</a:t>
            </a:r>
            <a:r>
              <a:rPr lang="en-US" sz="2000" dirty="0" smtClean="0"/>
              <a:t>,  Bruce Carlsten, 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2000" dirty="0" smtClean="0"/>
              <a:t>Leanne Duffy,  Rod McCrady,  Nikolai Yampolsky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4080"/>
              </a:buClr>
              <a:buSzPct val="65000"/>
              <a:buFont typeface="Wingdings" pitchFamily="2" charset="2"/>
              <a:buNone/>
            </a:pPr>
            <a:r>
              <a:rPr lang="en-US" sz="2000" i="1" dirty="0" smtClean="0"/>
              <a:t>Los Alamos National Laboratory</a:t>
            </a:r>
            <a:endParaRPr lang="en-US" sz="20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Simulation results:   Wedge-shaped foil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914400" y="914400"/>
            <a:ext cx="6781800" cy="3810000"/>
          </a:xfrm>
          <a:prstGeom prst="rect">
            <a:avLst/>
          </a:prstGeom>
        </p:spPr>
        <p:txBody>
          <a:bodyPr/>
          <a:lstStyle/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Similar results are shown for 100 MeV: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marL="344487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marL="344487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At both energies, emittances of roughly 0.23 </a:t>
            </a:r>
            <a:r>
              <a:rPr lang="en-US" dirty="0" err="1" smtClean="0"/>
              <a:t>μm</a:t>
            </a:r>
            <a:r>
              <a:rPr lang="en-US" dirty="0" smtClean="0"/>
              <a:t> are achievable.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Due to the simplicity of a wedge-shaped foil, we have proposed a number of demonstration options/collaborations:  LANL NCRF injector, LANSCE, Fermilab, SLAC.</a:t>
            </a:r>
          </a:p>
        </p:txBody>
      </p:sp>
      <p:pic>
        <p:nvPicPr>
          <p:cNvPr id="6" name="Picture 5" descr="quinto:Users:kbish:Desktop:11'49 3plots100mev foil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3" y="1524000"/>
            <a:ext cx="8068387" cy="25811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9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Demonstration option:  Protons at LANSCE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762000" y="990600"/>
            <a:ext cx="7696200" cy="1828800"/>
          </a:xfrm>
          <a:prstGeom prst="rect">
            <a:avLst/>
          </a:prstGeom>
        </p:spPr>
        <p:txBody>
          <a:bodyPr/>
          <a:lstStyle/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Simulation results for pushing 800-MeV protons through a foil are being performed (McCrady).  With good emittance-reduction options being simulated, a possible demonstration is being considered in FY13.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This would be the first demonstration of an XZ-FBT.  Other experiments of a combined FBT/XZ-FBT beamline would be pursued elsewhere.</a:t>
            </a:r>
            <a:endParaRPr lang="en-US" dirty="0"/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136544"/>
              </p:ext>
            </p:extLst>
          </p:nvPr>
        </p:nvGraphicFramePr>
        <p:xfrm>
          <a:off x="4343400" y="3200400"/>
          <a:ext cx="3978102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1" descr="Plot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2438400" cy="165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Plot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2438400" cy="157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4191000"/>
            <a:ext cx="1382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 energy spread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5742801"/>
            <a:ext cx="151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1e-3 energy spread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2971800"/>
            <a:ext cx="2399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2e-3 energy slew (not enough)</a:t>
            </a:r>
            <a:endParaRPr lang="en-US" sz="1200" b="1" dirty="0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6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54864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458200" cy="4419600"/>
          </a:xfrm>
          <a:prstGeom prst="rect">
            <a:avLst/>
          </a:prstGeo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Several options exist for production of a 0.1-µm-emittance beam at significant charge (250 pC) for future XFEL applications.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It is possible that future photoinjectors possess this capability with built-in correlations.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It is more attractive to have adjustable, staged FBT and XZ-FBT emittance reduction options.  The XZ-FBT stage has yet to be demonstrated.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Canted wigglers appear far superior to wedge-foil approaches.  At high energies, the wiggler dimensions are not unrealistic.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In the meantime, demonstrations of XZ-FBTs, using a foil at low energies, is an active pursuit of our group.</a:t>
            </a:r>
            <a:endParaRPr lang="en-US" sz="1800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3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Eigen-emittances:  Achieving 10e10 photons at 42 keV </a:t>
            </a:r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00692"/>
              </p:ext>
            </p:extLst>
          </p:nvPr>
        </p:nvGraphicFramePr>
        <p:xfrm>
          <a:off x="381000" y="914400"/>
          <a:ext cx="6019800" cy="2971808"/>
        </p:xfrm>
        <a:graphic>
          <a:graphicData uri="http://schemas.openxmlformats.org/drawingml/2006/table">
            <a:tbl>
              <a:tblPr/>
              <a:tblGrid>
                <a:gridCol w="2077007"/>
                <a:gridCol w="932893"/>
                <a:gridCol w="1083564"/>
                <a:gridCol w="1926336"/>
              </a:tblGrid>
              <a:tr h="185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LCLS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MARIE 1.0 baseline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Wavelength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Å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0.293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 energy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14.35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Bunch charge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pC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250*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100   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length (FWHM)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80*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30    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current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3.0*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Normalized rms emittance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mm-mrad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0.3-0.4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0.2   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Energy spread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Undulator period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1.86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magnetic field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Undulator parameter,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2.48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0.86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Gain length, 1D (3D)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(3.3)*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(6.0)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Saturation length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power at fundamental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GW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30*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8   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 energy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mJ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2.5*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0.24   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 of photons at fundamental</a:t>
                      </a:r>
                    </a:p>
                  </a:txBody>
                  <a:tcPr marL="49105" marR="49105" marT="0" marB="0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408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2x10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58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58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(2x10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58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9105" marR="49105" marT="0" marB="0" horzOverflow="overflow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114800" y="3853190"/>
            <a:ext cx="2286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100" i="1" dirty="0">
                <a:latin typeface="Calibri" pitchFamily="34" charset="0"/>
                <a:cs typeface="Arial" pitchFamily="34" charset="0"/>
              </a:rPr>
              <a:t>*Y. Ding, HBEB, 11/09</a:t>
            </a:r>
          </a:p>
        </p:txBody>
      </p:sp>
      <p:graphicFrame>
        <p:nvGraphicFramePr>
          <p:cNvPr id="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526209"/>
              </p:ext>
            </p:extLst>
          </p:nvPr>
        </p:nvGraphicFramePr>
        <p:xfrm>
          <a:off x="3048000" y="4267200"/>
          <a:ext cx="2108141" cy="36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5" name="Equation" r:id="rId4" imgW="1790640" imgH="304560" progId="Equation.3">
                  <p:embed/>
                </p:oleObj>
              </mc:Choice>
              <mc:Fallback>
                <p:oleObj name="Equation" r:id="rId4" imgW="17906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2108141" cy="3657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59413"/>
              </p:ext>
            </p:extLst>
          </p:nvPr>
        </p:nvGraphicFramePr>
        <p:xfrm>
          <a:off x="1295400" y="4876800"/>
          <a:ext cx="3629048" cy="1210193"/>
        </p:xfrm>
        <a:graphic>
          <a:graphicData uri="http://schemas.openxmlformats.org/drawingml/2006/table">
            <a:tbl>
              <a:tblPr/>
              <a:tblGrid>
                <a:gridCol w="1165328"/>
                <a:gridCol w="1133069"/>
                <a:gridCol w="1330651"/>
              </a:tblGrid>
              <a:tr h="719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Normalized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emittance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PITZ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photoinjector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REDUCTION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TECHNIQUES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0.1 </a:t>
                      </a:r>
                      <a:r>
                        <a:rPr lang="en-US" sz="1400" dirty="0"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pC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CA007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 </a:t>
                      </a:r>
                      <a:r>
                        <a:rPr lang="en-US" sz="1400" b="1" dirty="0" err="1">
                          <a:solidFill>
                            <a:srgbClr val="CA007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pC</a:t>
                      </a:r>
                      <a:endParaRPr lang="en-US" sz="1400" b="1" dirty="0">
                        <a:solidFill>
                          <a:srgbClr val="CA007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0.2 </a:t>
                      </a:r>
                      <a:r>
                        <a:rPr lang="en-US" sz="1400"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CA007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</a:t>
                      </a:r>
                      <a:r>
                        <a:rPr lang="en-US" sz="1400" b="1" dirty="0" err="1">
                          <a:solidFill>
                            <a:srgbClr val="CA007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pC</a:t>
                      </a:r>
                      <a:endParaRPr lang="en-US" sz="1400" b="1" dirty="0">
                        <a:solidFill>
                          <a:srgbClr val="CA007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nC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" name="Picture 29" descr="Genesis.PNG"/>
          <p:cNvPicPr>
            <a:picLocks noChangeAspect="1"/>
          </p:cNvPicPr>
          <p:nvPr/>
        </p:nvPicPr>
        <p:blipFill>
          <a:blip r:embed="rId6" cstate="print"/>
          <a:srcRect l="9259" t="14198" r="9506" b="4321"/>
          <a:stretch>
            <a:fillRect/>
          </a:stretch>
        </p:blipFill>
        <p:spPr>
          <a:xfrm>
            <a:off x="6096000" y="3581400"/>
            <a:ext cx="2952173" cy="2961146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>
            <a:off x="5257800" y="4495800"/>
            <a:ext cx="1675755" cy="1109521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61627" y="4320885"/>
            <a:ext cx="231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PITZ photoinjector scaling: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4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803775" y="2895600"/>
            <a:ext cx="3124200" cy="1143000"/>
          </a:xfrm>
          <a:prstGeom prst="rect">
            <a:avLst/>
          </a:prstGeom>
          <a:noFill/>
          <a:ln w="12700" cap="flat" cmpd="sng" algn="ctr">
            <a:solidFill>
              <a:srgbClr val="66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06" tIns="45704" rIns="91406" bIns="457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803775" y="4419600"/>
            <a:ext cx="3124200" cy="1143000"/>
          </a:xfrm>
          <a:prstGeom prst="rect">
            <a:avLst/>
          </a:prstGeom>
          <a:noFill/>
          <a:ln w="12700" cap="flat" cmpd="sng" algn="ctr">
            <a:solidFill>
              <a:srgbClr val="66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06" tIns="45704" rIns="91406" bIns="457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15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Eigen-emittances:  Two new concepts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001000" cy="2819400"/>
          </a:xfrm>
          <a:prstGeom prst="rect">
            <a:avLst/>
          </a:prstGeom>
        </p:spPr>
        <p:txBody>
          <a:bodyPr/>
          <a:lstStyle/>
          <a:p>
            <a:pPr marL="344487" lvl="1" indent="0" eaLnBrk="1" hangingPunct="1">
              <a:lnSpc>
                <a:spcPct val="110000"/>
              </a:lnSpc>
              <a:buNone/>
            </a:pPr>
            <a:r>
              <a:rPr lang="en-US" sz="1400" b="0" dirty="0" smtClean="0"/>
              <a:t>With the </a:t>
            </a:r>
            <a:r>
              <a:rPr lang="en-US" sz="1400" dirty="0" smtClean="0"/>
              <a:t>common discussion of highly-correlated beams, the term eigen-emittance has emerged to define the emittances of a particle distribution once all correlations are removed.  </a:t>
            </a:r>
          </a:p>
          <a:p>
            <a:pPr marL="344487" lvl="1" indent="0" eaLnBrk="1" hangingPunct="1">
              <a:lnSpc>
                <a:spcPct val="110000"/>
              </a:lnSpc>
              <a:buNone/>
            </a:pPr>
            <a:endParaRPr lang="en-US" sz="1400" dirty="0"/>
          </a:p>
          <a:p>
            <a:pPr marL="344487" lvl="1" indent="0" eaLnBrk="1" hangingPunct="1">
              <a:lnSpc>
                <a:spcPct val="110000"/>
              </a:lnSpc>
              <a:buNone/>
            </a:pPr>
            <a:r>
              <a:rPr lang="en-US" sz="1400" dirty="0" smtClean="0"/>
              <a:t>It has been shown that the eigen-emittances are constants of linear, </a:t>
            </a:r>
            <a:r>
              <a:rPr lang="en-US" sz="1400" dirty="0" err="1" smtClean="0"/>
              <a:t>symplectic</a:t>
            </a:r>
            <a:r>
              <a:rPr lang="en-US" sz="1400" dirty="0" smtClean="0"/>
              <a:t> (Hamiltonian) transforms.  The FBT is a perfect example of a beam with unique eigen-emittances, then removing correlations so the observed emittances equal the eigen-emittances.</a:t>
            </a:r>
          </a:p>
          <a:p>
            <a:pPr marL="344487" lvl="1" indent="0" eaLnBrk="1" hangingPunct="1">
              <a:lnSpc>
                <a:spcPct val="110000"/>
              </a:lnSpc>
              <a:buNone/>
            </a:pPr>
            <a:endParaRPr lang="en-US" sz="1400" dirty="0"/>
          </a:p>
          <a:p>
            <a:pPr marL="344487" lvl="1" indent="0" eaLnBrk="1" hangingPunct="1">
              <a:lnSpc>
                <a:spcPct val="110000"/>
              </a:lnSpc>
              <a:buNone/>
            </a:pPr>
            <a:r>
              <a:rPr lang="en-US" sz="1400" dirty="0" smtClean="0"/>
              <a:t>In addition, non-</a:t>
            </a:r>
            <a:r>
              <a:rPr lang="en-US" sz="1400" dirty="0" err="1" smtClean="0"/>
              <a:t>symplectic</a:t>
            </a:r>
            <a:r>
              <a:rPr lang="en-US" sz="1400" dirty="0" smtClean="0"/>
              <a:t> transforms are </a:t>
            </a:r>
            <a:br>
              <a:rPr lang="en-US" sz="1400" dirty="0" smtClean="0"/>
            </a:br>
            <a:r>
              <a:rPr lang="en-US" sz="1400" dirty="0" smtClean="0"/>
              <a:t>our method to change eigen-emittances.</a:t>
            </a:r>
            <a:endParaRPr lang="en-US" sz="1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514971"/>
              </p:ext>
            </p:extLst>
          </p:nvPr>
        </p:nvGraphicFramePr>
        <p:xfrm>
          <a:off x="1746250" y="4849813"/>
          <a:ext cx="1283716" cy="3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4" imgW="965200" imgH="254000" progId="Equation.DSMT4">
                  <p:embed/>
                </p:oleObj>
              </mc:Choice>
              <mc:Fallback>
                <p:oleObj name="Equation" r:id="rId4" imgW="965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6250" y="4849813"/>
                        <a:ext cx="1283716" cy="33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841875" y="2895600"/>
            <a:ext cx="1790700" cy="1046129"/>
            <a:chOff x="5338763" y="3803650"/>
            <a:chExt cx="1790700" cy="1046129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594443"/>
                </p:ext>
              </p:extLst>
            </p:nvPr>
          </p:nvGraphicFramePr>
          <p:xfrm>
            <a:off x="5338763" y="3803650"/>
            <a:ext cx="1790700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Equation" r:id="rId6" imgW="1244600" imgH="723900" progId="Equation.DSMT4">
                    <p:embed/>
                  </p:oleObj>
                </mc:Choice>
                <mc:Fallback>
                  <p:oleObj name="Equation" r:id="rId6" imgW="1244600" imgH="723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38763" y="3803650"/>
                          <a:ext cx="1790700" cy="1042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 bwMode="auto">
            <a:xfrm>
              <a:off x="5392186" y="3859179"/>
              <a:ext cx="1676400" cy="990600"/>
            </a:xfrm>
            <a:prstGeom prst="rect">
              <a:avLst/>
            </a:prstGeom>
            <a:solidFill>
              <a:srgbClr val="FFFF00">
                <a:alpha val="12000"/>
              </a:srgbClr>
            </a:solidFill>
            <a:ln w="12700" cap="flat" cmpd="sng" algn="ctr">
              <a:solidFill>
                <a:srgbClr val="05FF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6" tIns="45704" rIns="91406" bIns="4570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14887" y="4431749"/>
            <a:ext cx="1792288" cy="1054651"/>
            <a:chOff x="5311775" y="4906963"/>
            <a:chExt cx="1792288" cy="1054651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1887178"/>
                </p:ext>
              </p:extLst>
            </p:nvPr>
          </p:nvGraphicFramePr>
          <p:xfrm>
            <a:off x="5311775" y="4906963"/>
            <a:ext cx="1792288" cy="1042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Equation" r:id="rId8" imgW="1244600" imgH="723900" progId="Equation.DSMT4">
                    <p:embed/>
                  </p:oleObj>
                </mc:Choice>
                <mc:Fallback>
                  <p:oleObj name="Equation" r:id="rId8" imgW="1244600" imgH="723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311775" y="4906963"/>
                          <a:ext cx="1792288" cy="1042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 bwMode="auto">
            <a:xfrm>
              <a:off x="5397049" y="4971014"/>
              <a:ext cx="1676400" cy="990600"/>
            </a:xfrm>
            <a:prstGeom prst="rect">
              <a:avLst/>
            </a:prstGeom>
            <a:solidFill>
              <a:srgbClr val="FFFF00">
                <a:alpha val="12000"/>
              </a:srgbClr>
            </a:solidFill>
            <a:ln w="12700" cap="flat" cmpd="sng" algn="ctr">
              <a:solidFill>
                <a:srgbClr val="05FF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6" tIns="45704" rIns="91406" bIns="4570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800" y="3810000"/>
            <a:ext cx="2670175" cy="1045644"/>
            <a:chOff x="1468438" y="4525963"/>
            <a:chExt cx="2670175" cy="1045644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39512"/>
                </p:ext>
              </p:extLst>
            </p:nvPr>
          </p:nvGraphicFramePr>
          <p:xfrm>
            <a:off x="1468438" y="4525963"/>
            <a:ext cx="2670175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name="Equation" r:id="rId10" imgW="1854200" imgH="723900" progId="Equation.DSMT4">
                    <p:embed/>
                  </p:oleObj>
                </mc:Choice>
                <mc:Fallback>
                  <p:oleObj name="Equation" r:id="rId10" imgW="1854200" imgH="723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468438" y="4525963"/>
                          <a:ext cx="2670175" cy="1044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 bwMode="auto">
            <a:xfrm>
              <a:off x="2429393" y="4581007"/>
              <a:ext cx="1676400" cy="990600"/>
            </a:xfrm>
            <a:prstGeom prst="rect">
              <a:avLst/>
            </a:prstGeom>
            <a:solidFill>
              <a:srgbClr val="FFFF00">
                <a:alpha val="12000"/>
              </a:srgbClr>
            </a:solidFill>
            <a:ln w="12700" cap="flat" cmpd="sng" algn="ctr">
              <a:solidFill>
                <a:srgbClr val="05FF4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6" tIns="45704" rIns="91406" bIns="45704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Right Arrow 4"/>
          <p:cNvSpPr/>
          <p:nvPr/>
        </p:nvSpPr>
        <p:spPr bwMode="auto">
          <a:xfrm rot="20820000">
            <a:off x="3279775" y="3697443"/>
            <a:ext cx="1752600" cy="381000"/>
          </a:xfrm>
          <a:prstGeom prst="rightArrow">
            <a:avLst/>
          </a:prstGeom>
          <a:solidFill>
            <a:srgbClr val="FDFF89"/>
          </a:solidFill>
          <a:ln w="12700" cap="flat" cmpd="sng" algn="ctr">
            <a:solidFill>
              <a:srgbClr val="05FF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6" tIns="45704" rIns="91406" bIns="457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780000">
            <a:off x="3296460" y="4608357"/>
            <a:ext cx="1752600" cy="381000"/>
          </a:xfrm>
          <a:prstGeom prst="rightArrow">
            <a:avLst/>
          </a:prstGeom>
          <a:solidFill>
            <a:srgbClr val="FDFF89"/>
          </a:solidFill>
          <a:ln w="12700" cap="flat" cmpd="sng" algn="ctr">
            <a:solidFill>
              <a:srgbClr val="05FF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6" tIns="45704" rIns="91406" bIns="4570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59416"/>
              </p:ext>
            </p:extLst>
          </p:nvPr>
        </p:nvGraphicFramePr>
        <p:xfrm>
          <a:off x="6610417" y="5181600"/>
          <a:ext cx="1334389" cy="3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12" imgW="1003300" imgH="254000" progId="Equation.DSMT4">
                  <p:embed/>
                </p:oleObj>
              </mc:Choice>
              <mc:Fallback>
                <p:oleObj name="Equation" r:id="rId12" imgW="10033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10417" y="5181600"/>
                        <a:ext cx="1334389" cy="33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24808"/>
              </p:ext>
            </p:extLst>
          </p:nvPr>
        </p:nvGraphicFramePr>
        <p:xfrm>
          <a:off x="6617238" y="3657600"/>
          <a:ext cx="1283716" cy="3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14" imgW="965200" imgH="254000" progId="Equation.DSMT4">
                  <p:embed/>
                </p:oleObj>
              </mc:Choice>
              <mc:Fallback>
                <p:oleObj name="Equation" r:id="rId14" imgW="965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17238" y="3657600"/>
                        <a:ext cx="1283716" cy="33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20820000">
            <a:off x="3455614" y="3732571"/>
            <a:ext cx="114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symplectic</a:t>
            </a:r>
            <a:endParaRPr lang="en-US" sz="1600" dirty="0" smtClean="0"/>
          </a:p>
        </p:txBody>
      </p:sp>
      <p:sp>
        <p:nvSpPr>
          <p:cNvPr id="21" name="TextBox 20"/>
          <p:cNvSpPr txBox="1"/>
          <p:nvPr/>
        </p:nvSpPr>
        <p:spPr>
          <a:xfrm rot="780000">
            <a:off x="3297952" y="4589939"/>
            <a:ext cx="1553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non-</a:t>
            </a:r>
            <a:r>
              <a:rPr lang="en-US" sz="1600" dirty="0" err="1" smtClean="0"/>
              <a:t>symplectic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632575" y="2971800"/>
            <a:ext cx="11928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</a:t>
            </a:r>
          </a:p>
          <a:p>
            <a:r>
              <a:rPr lang="en-US" dirty="0" smtClean="0"/>
              <a:t>beamline</a:t>
            </a:r>
          </a:p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56389" y="4495800"/>
            <a:ext cx="1042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FBT (14x),</a:t>
            </a:r>
          </a:p>
          <a:p>
            <a:r>
              <a:rPr lang="en-US" dirty="0" smtClean="0"/>
              <a:t>wedge foil,</a:t>
            </a:r>
            <a:endParaRPr lang="en-US" dirty="0"/>
          </a:p>
          <a:p>
            <a:r>
              <a:rPr lang="en-US" dirty="0" smtClean="0"/>
              <a:t>ISR,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5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62000" y="5833646"/>
            <a:ext cx="731520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CA007F"/>
                </a:solidFill>
              </a:rPr>
              <a:t>Our motto: “</a:t>
            </a:r>
            <a:r>
              <a:rPr lang="en-US" sz="1600" i="1" dirty="0" smtClean="0">
                <a:solidFill>
                  <a:srgbClr val="CA007F"/>
                </a:solidFill>
              </a:rPr>
              <a:t>Create a correlation non-symplecticly; then remove it symplecticly</a:t>
            </a:r>
            <a:r>
              <a:rPr lang="en-US" sz="1600" dirty="0" smtClean="0">
                <a:solidFill>
                  <a:srgbClr val="CA007F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4960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Initial Emittance Partitioning:  Flat-Beam Transformer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62000" y="990600"/>
            <a:ext cx="7315200" cy="52629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/>
              <a:t>Start with 250 pC round beam at cathode (0.35/0.35/4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m)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600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600" dirty="0"/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600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600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600" dirty="0"/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600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600" dirty="0" smtClean="0"/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/>
              <a:t>FBT in the usual way gives 1.2, 0.1, 4 um emittances</a:t>
            </a:r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endParaRPr lang="en-US" sz="1600" dirty="0" smtClean="0"/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CA007F"/>
                </a:solidFill>
              </a:rPr>
              <a:t>Our motto: “</a:t>
            </a:r>
            <a:r>
              <a:rPr lang="en-US" sz="1600" i="1" dirty="0" smtClean="0">
                <a:solidFill>
                  <a:srgbClr val="CA007F"/>
                </a:solidFill>
              </a:rPr>
              <a:t>Create a correlation non-symplecticly; then remove it symplecticly</a:t>
            </a:r>
            <a:r>
              <a:rPr lang="en-US" sz="1600" dirty="0" smtClean="0">
                <a:solidFill>
                  <a:srgbClr val="CA007F"/>
                </a:solidFill>
              </a:rPr>
              <a:t>.”</a:t>
            </a:r>
          </a:p>
        </p:txBody>
      </p:sp>
      <p:pic>
        <p:nvPicPr>
          <p:cNvPr id="8" name="Picture 7" descr="cooling cartoo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447800"/>
            <a:ext cx="4038600" cy="17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bt figure"/>
          <p:cNvPicPr>
            <a:picLocks noChangeAspect="1"/>
          </p:cNvPicPr>
          <p:nvPr/>
        </p:nvPicPr>
        <p:blipFill>
          <a:blip r:embed="rId4"/>
          <a:srcRect l="-1048" r="51346"/>
          <a:stretch>
            <a:fillRect/>
          </a:stretch>
        </p:blipFill>
        <p:spPr bwMode="auto">
          <a:xfrm>
            <a:off x="304800" y="3810000"/>
            <a:ext cx="4023859" cy="15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bt figure"/>
          <p:cNvPicPr>
            <a:picLocks noChangeAspect="1"/>
          </p:cNvPicPr>
          <p:nvPr/>
        </p:nvPicPr>
        <p:blipFill>
          <a:blip r:embed="rId4"/>
          <a:srcRect l="49539" r="896"/>
          <a:stretch>
            <a:fillRect/>
          </a:stretch>
        </p:blipFill>
        <p:spPr bwMode="auto">
          <a:xfrm>
            <a:off x="4419600" y="3810000"/>
            <a:ext cx="4012767" cy="151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1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Initial Emittance partitioning:  </a:t>
            </a:r>
            <a:r>
              <a:rPr lang="en-US" i="1" dirty="0" smtClean="0"/>
              <a:t>x-z</a:t>
            </a:r>
            <a:r>
              <a:rPr lang="en-US" dirty="0" smtClean="0"/>
              <a:t>, </a:t>
            </a:r>
            <a:r>
              <a:rPr lang="en-US" i="1" dirty="0" smtClean="0"/>
              <a:t>x-y </a:t>
            </a:r>
            <a:r>
              <a:rPr lang="en-US" dirty="0" smtClean="0"/>
              <a:t>Correlations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3400" y="990600"/>
            <a:ext cx="8153400" cy="206210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600" dirty="0" smtClean="0"/>
              <a:t>In order to reduce two eigen-emittances, two associated correlations must be generated non-symplecticly.  Along with an FBT, hitting the cathode with the laser at an oblique angle generates a strong x-z correlation.  Alternatively, a highly elliptical cathode (x-y correlation) with a tilted laser pulse is a possibility.</a:t>
            </a:r>
          </a:p>
          <a:p>
            <a:pPr algn="l" eaLnBrk="1" hangingPunct="1">
              <a:defRPr/>
            </a:pPr>
            <a:endParaRPr lang="en-US" sz="1600" dirty="0" smtClean="0"/>
          </a:p>
          <a:p>
            <a:pPr algn="l" eaLnBrk="1" hangingPunct="1">
              <a:defRPr/>
            </a:pPr>
            <a:endParaRPr lang="en-US" sz="1600" dirty="0"/>
          </a:p>
          <a:p>
            <a:pPr algn="l" eaLnBrk="1" hangingPunct="1">
              <a:defRPr/>
            </a:pPr>
            <a:r>
              <a:rPr lang="en-US" sz="1600" dirty="0" smtClean="0"/>
              <a:t>A major concern with all initial correlations is nonlinear forces before the beam is accelerated.  Emittance dilution will impair the extreme emittance MaRIE requires.</a:t>
            </a:r>
            <a:endParaRPr lang="en-US" sz="1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768222"/>
              </p:ext>
            </p:extLst>
          </p:nvPr>
        </p:nvGraphicFramePr>
        <p:xfrm>
          <a:off x="2203958" y="2057400"/>
          <a:ext cx="3815842" cy="33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Equation" r:id="rId4" imgW="2298700" imgH="203200" progId="Equation.DSMT4">
                  <p:embed/>
                </p:oleObj>
              </mc:Choice>
              <mc:Fallback>
                <p:oleObj name="Equation" r:id="rId4" imgW="2298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3958" y="2057400"/>
                        <a:ext cx="3815842" cy="33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leanne-color-table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98" y="3505200"/>
            <a:ext cx="3122701" cy="2209800"/>
          </a:xfrm>
          <a:prstGeom prst="rect">
            <a:avLst/>
          </a:prstGeom>
        </p:spPr>
      </p:pic>
      <p:sp>
        <p:nvSpPr>
          <p:cNvPr id="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pic>
        <p:nvPicPr>
          <p:cNvPr id="9" name="Picture 8" descr=":102spli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4624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98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934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Second-stage XZ-FBT:    Canted Wiggler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7924800" cy="838200"/>
          </a:xfrm>
          <a:prstGeom prst="rect">
            <a:avLst/>
          </a:prstGeom>
        </p:spPr>
        <p:txBody>
          <a:bodyPr/>
          <a:lstStyle/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b="0" dirty="0" smtClean="0"/>
              <a:t>Being a non-collective phenomenon, ISR acts as a non-</a:t>
            </a:r>
            <a:r>
              <a:rPr lang="en-US" b="0" dirty="0" err="1" smtClean="0"/>
              <a:t>symplectic</a:t>
            </a:r>
            <a:r>
              <a:rPr lang="en-US" b="0" dirty="0" smtClean="0"/>
              <a:t> transformation.  By varying the magnetic field across the horizontal dimension of the the undulator, different electrons lose differing amounts of energy, generating the </a:t>
            </a:r>
            <a:r>
              <a:rPr lang="en-US" b="0" i="1" dirty="0" smtClean="0"/>
              <a:t>x-</a:t>
            </a:r>
            <a:r>
              <a:rPr lang="en-US" b="0" i="1" dirty="0" err="1" smtClean="0"/>
              <a:t>p</a:t>
            </a:r>
            <a:r>
              <a:rPr lang="en-US" b="0" i="1" baseline="-25000" dirty="0" err="1" smtClean="0"/>
              <a:t>z</a:t>
            </a:r>
            <a:r>
              <a:rPr lang="en-US" b="0" dirty="0" smtClean="0"/>
              <a:t> correlation.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b="0" dirty="0" smtClean="0"/>
          </a:p>
        </p:txBody>
      </p:sp>
      <p:pic>
        <p:nvPicPr>
          <p:cNvPr id="7" name="Picture 6" descr="quinto:Users:kbish:Desktop:xzfbt sketch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637"/>
          <a:stretch/>
        </p:blipFill>
        <p:spPr bwMode="auto">
          <a:xfrm>
            <a:off x="1066800" y="2133600"/>
            <a:ext cx="4846320" cy="165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4150995"/>
            <a:ext cx="1515745" cy="64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515" y="4267200"/>
            <a:ext cx="1594485" cy="41338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757098"/>
              </p:ext>
            </p:extLst>
          </p:nvPr>
        </p:nvGraphicFramePr>
        <p:xfrm>
          <a:off x="6324600" y="2362200"/>
          <a:ext cx="1673225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Equation" r:id="rId7" imgW="1079500" imgH="203200" progId="Equation.DSMT4">
                  <p:embed/>
                </p:oleObj>
              </mc:Choice>
              <mc:Fallback>
                <p:oleObj name="Equation" r:id="rId7" imgW="1079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4600" y="2362200"/>
                        <a:ext cx="1673225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69281"/>
              </p:ext>
            </p:extLst>
          </p:nvPr>
        </p:nvGraphicFramePr>
        <p:xfrm>
          <a:off x="6324600" y="2819400"/>
          <a:ext cx="173228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1" name="Equation" r:id="rId9" imgW="1117600" imgH="203200" progId="Equation.DSMT4">
                  <p:embed/>
                </p:oleObj>
              </mc:Choice>
              <mc:Fallback>
                <p:oleObj name="Equation" r:id="rId9" imgW="1117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4600" y="2819400"/>
                        <a:ext cx="173228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77000" y="3200400"/>
            <a:ext cx="14317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in [GeV]</a:t>
            </a:r>
          </a:p>
          <a:p>
            <a:r>
              <a:rPr lang="en-US" dirty="0" smtClean="0"/>
              <a:t>ΔE in [</a:t>
            </a:r>
            <a:r>
              <a:rPr lang="en-US" dirty="0" err="1" smtClean="0"/>
              <a:t>eV</a:t>
            </a:r>
            <a:r>
              <a:rPr lang="en-US" dirty="0" smtClean="0"/>
              <a:t>]</a:t>
            </a:r>
          </a:p>
          <a:p>
            <a:r>
              <a:rPr lang="en-US" dirty="0" smtClean="0"/>
              <a:t>otherwise [</a:t>
            </a:r>
            <a:r>
              <a:rPr lang="en-US" dirty="0" err="1" smtClean="0"/>
              <a:t>mks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48768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—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CA007F"/>
                </a:solidFill>
              </a:rPr>
              <a:t>Our motto: “</a:t>
            </a:r>
            <a:r>
              <a:rPr lang="en-US" i="1" dirty="0">
                <a:solidFill>
                  <a:srgbClr val="CA007F"/>
                </a:solidFill>
              </a:rPr>
              <a:t>Create a correlation non-symplecticly; then remove it symplecticly</a:t>
            </a:r>
            <a:r>
              <a:rPr lang="en-US" dirty="0">
                <a:solidFill>
                  <a:srgbClr val="CA007F"/>
                </a:solidFill>
              </a:rPr>
              <a:t>.”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We believe a canted-wiggler is the most promising approach to an XZ-FBT.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With an intrinsic energy spread of a few keV, a 10-GeV beam only demands a 1E-4 energy slew.  A 100-keV variation, using a 1-T undulator, requires 5 meters of length.</a:t>
            </a: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1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2390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Second-stage XZ-FBT:    Wedge-shaped foil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001000" cy="838200"/>
          </a:xfrm>
          <a:prstGeom prst="rect">
            <a:avLst/>
          </a:prstGeom>
        </p:spPr>
        <p:txBody>
          <a:bodyPr/>
          <a:lstStyle/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b="0" dirty="0" smtClean="0"/>
              <a:t>A second approach to generating a proper </a:t>
            </a:r>
            <a:r>
              <a:rPr lang="en-US" b="0" i="1" dirty="0" smtClean="0"/>
              <a:t>x-</a:t>
            </a:r>
            <a:r>
              <a:rPr lang="en-US" b="0" i="1" dirty="0" err="1" smtClean="0"/>
              <a:t>p</a:t>
            </a:r>
            <a:r>
              <a:rPr lang="en-US" b="0" i="1" baseline="-25000" dirty="0" err="1" smtClean="0"/>
              <a:t>z</a:t>
            </a:r>
            <a:r>
              <a:rPr lang="en-US" b="0" dirty="0" smtClean="0"/>
              <a:t> correlation is a wedge-shaped foil that the beam passes through.  One side of the beam loses more energy than the other side.  However, the foil also scatters particles, creating an additional uncorrelated spread </a:t>
            </a:r>
            <a:r>
              <a:rPr lang="en-US" b="0" i="1" dirty="0" err="1" smtClean="0"/>
              <a:t>δ</a:t>
            </a:r>
            <a:r>
              <a:rPr lang="en-US" b="0" baseline="-25000" dirty="0" err="1" smtClean="0"/>
              <a:t>ind</a:t>
            </a:r>
            <a:r>
              <a:rPr lang="en-US" b="0" dirty="0" smtClean="0"/>
              <a:t>.</a:t>
            </a:r>
          </a:p>
        </p:txBody>
      </p:sp>
      <p:pic>
        <p:nvPicPr>
          <p:cNvPr id="7" name="Picture 6" descr="quinto:Users:kbish:Desktop:xzfbt sketch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2" r="-494"/>
          <a:stretch/>
        </p:blipFill>
        <p:spPr bwMode="auto">
          <a:xfrm>
            <a:off x="838200" y="2378964"/>
            <a:ext cx="5486400" cy="16596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198430"/>
              </p:ext>
            </p:extLst>
          </p:nvPr>
        </p:nvGraphicFramePr>
        <p:xfrm>
          <a:off x="6324600" y="2362200"/>
          <a:ext cx="1673225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4" name="Equation" r:id="rId5" imgW="1079500" imgH="203200" progId="Equation.DSMT4">
                  <p:embed/>
                </p:oleObj>
              </mc:Choice>
              <mc:Fallback>
                <p:oleObj name="Equation" r:id="rId5" imgW="1079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4600" y="2362200"/>
                        <a:ext cx="1673225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93322"/>
              </p:ext>
            </p:extLst>
          </p:nvPr>
        </p:nvGraphicFramePr>
        <p:xfrm>
          <a:off x="6324600" y="2819400"/>
          <a:ext cx="1732280" cy="31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5" name="Equation" r:id="rId7" imgW="1117600" imgH="203200" progId="Equation.DSMT4">
                  <p:embed/>
                </p:oleObj>
              </mc:Choice>
              <mc:Fallback>
                <p:oleObj name="Equation" r:id="rId7" imgW="1117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4600" y="2819400"/>
                        <a:ext cx="1732280" cy="31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77000" y="3200400"/>
            <a:ext cx="14317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in [GeV]</a:t>
            </a:r>
          </a:p>
          <a:p>
            <a:r>
              <a:rPr lang="en-US" dirty="0" smtClean="0"/>
              <a:t>ΔE in [</a:t>
            </a:r>
            <a:r>
              <a:rPr lang="en-US" dirty="0" err="1" smtClean="0"/>
              <a:t>eV</a:t>
            </a:r>
            <a:r>
              <a:rPr lang="en-US" dirty="0" smtClean="0"/>
              <a:t>]</a:t>
            </a:r>
          </a:p>
          <a:p>
            <a:r>
              <a:rPr lang="en-US" dirty="0" smtClean="0"/>
              <a:t>otherwise [</a:t>
            </a:r>
            <a:r>
              <a:rPr lang="en-US" dirty="0" err="1" smtClean="0"/>
              <a:t>mks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181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4080"/>
              </a:buClr>
              <a:buSzPct val="65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Char char="—"/>
              <a:defRPr sz="16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CA007F"/>
                </a:solidFill>
              </a:rPr>
              <a:t>Our motto: “</a:t>
            </a:r>
            <a:r>
              <a:rPr lang="en-US" i="1" dirty="0">
                <a:solidFill>
                  <a:srgbClr val="CA007F"/>
                </a:solidFill>
              </a:rPr>
              <a:t>Create a correlation non-symplecticly; then remove it symplecticly</a:t>
            </a:r>
            <a:r>
              <a:rPr lang="en-US" dirty="0">
                <a:solidFill>
                  <a:srgbClr val="CA007F"/>
                </a:solidFill>
              </a:rPr>
              <a:t>.”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While not as ideal as a canted wiggler, this setup is easier for demonstration purposes.  In addition, at lower energies, the canted wiggler’s length becomes extremely large.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115" y="4472940"/>
            <a:ext cx="1594485" cy="4133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00" y="4320540"/>
            <a:ext cx="3582670" cy="708660"/>
          </a:xfrm>
          <a:prstGeom prst="rect">
            <a:avLst/>
          </a:prstGeom>
        </p:spPr>
      </p:pic>
      <p:sp>
        <p:nvSpPr>
          <p:cNvPr id="13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5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Second-stage XZ-FBT:    Asymmetric chicane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457200" y="762000"/>
            <a:ext cx="7696200" cy="1600200"/>
          </a:xfrm>
          <a:prstGeom prst="rect">
            <a:avLst/>
          </a:prstGeom>
        </p:spPr>
        <p:txBody>
          <a:bodyPr/>
          <a:lstStyle/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b="0" dirty="0" smtClean="0"/>
              <a:t>Both the canted-wiggler and wedge-foil techniques are non-</a:t>
            </a:r>
            <a:r>
              <a:rPr lang="en-US" b="0" dirty="0" err="1" smtClean="0"/>
              <a:t>symplectic</a:t>
            </a:r>
            <a:r>
              <a:rPr lang="en-US" b="0" dirty="0" smtClean="0"/>
              <a:t> methods to alter the beam’s </a:t>
            </a:r>
            <a:r>
              <a:rPr lang="en-US" dirty="0" smtClean="0"/>
              <a:t>eigen-emittances.  In order to remove the correlations (</a:t>
            </a:r>
            <a:r>
              <a:rPr lang="en-US" dirty="0" err="1" smtClean="0"/>
              <a:t>symplectically</a:t>
            </a:r>
            <a:r>
              <a:rPr lang="en-US" dirty="0" smtClean="0"/>
              <a:t>), we can use a dogleg.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b="0" dirty="0" smtClean="0"/>
              <a:t>An asymmetric chicane can also be used, and </a:t>
            </a:r>
            <a:r>
              <a:rPr lang="en-US" dirty="0" smtClean="0"/>
              <a:t>keeps the beam on the same trajectory (making it adjustable as well).</a:t>
            </a:r>
            <a:endParaRPr lang="en-US" b="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76314"/>
              </p:ext>
            </p:extLst>
          </p:nvPr>
        </p:nvGraphicFramePr>
        <p:xfrm>
          <a:off x="1662430" y="4177030"/>
          <a:ext cx="5500370" cy="85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4" imgW="4508500" imgH="698500" progId="Equation.DSMT4">
                  <p:embed/>
                </p:oleObj>
              </mc:Choice>
              <mc:Fallback>
                <p:oleObj name="Equation" r:id="rId4" imgW="4508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2430" y="4177030"/>
                        <a:ext cx="5500370" cy="852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24370"/>
              </p:ext>
            </p:extLst>
          </p:nvPr>
        </p:nvGraphicFramePr>
        <p:xfrm>
          <a:off x="2743200" y="5243513"/>
          <a:ext cx="34750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6" imgW="2413000" imgH="698500" progId="Equation.DSMT4">
                  <p:embed/>
                </p:oleObj>
              </mc:Choice>
              <mc:Fallback>
                <p:oleObj name="Equation" r:id="rId6" imgW="24130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3200" y="5243513"/>
                        <a:ext cx="3475038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  <p:pic>
        <p:nvPicPr>
          <p:cNvPr id="8" name="Picture 7" descr="quinto:Users:kbish:Desktop:xzfbt sketch3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2" r="-494"/>
          <a:stretch/>
        </p:blipFill>
        <p:spPr bwMode="auto">
          <a:xfrm>
            <a:off x="838200" y="2378964"/>
            <a:ext cx="5486400" cy="1659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95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553200" cy="65405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Simulation results:   </a:t>
            </a:r>
            <a:r>
              <a:rPr lang="en-US" dirty="0"/>
              <a:t>W</a:t>
            </a:r>
            <a:r>
              <a:rPr lang="en-US" dirty="0" smtClean="0"/>
              <a:t>edge-shaped foil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4294967295"/>
          </p:nvPr>
        </p:nvSpPr>
        <p:spPr>
          <a:xfrm>
            <a:off x="609600" y="990600"/>
            <a:ext cx="7848600" cy="4572000"/>
          </a:xfrm>
          <a:prstGeom prst="rect">
            <a:avLst/>
          </a:prstGeom>
        </p:spPr>
        <p:txBody>
          <a:bodyPr/>
          <a:lstStyle/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Using G4Beamline (Geant4), scattering and energy loss through the foil can be simulated.  The following shows particle plots at 1 GeV: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Due to the large energy distribution, it is necessary to collimate the remaining particles.</a:t>
            </a:r>
          </a:p>
          <a:p>
            <a:pPr marL="344487" lvl="1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marL="344487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The effectiveness of this technique increases with the severity of the collimation.  Therefore starting with 1 </a:t>
            </a:r>
            <a:r>
              <a:rPr lang="en-US" dirty="0" err="1" smtClean="0"/>
              <a:t>nC</a:t>
            </a:r>
            <a:r>
              <a:rPr lang="en-US" dirty="0" smtClean="0"/>
              <a:t> to 5 </a:t>
            </a:r>
            <a:r>
              <a:rPr lang="en-US" dirty="0" err="1" smtClean="0"/>
              <a:t>nC</a:t>
            </a:r>
            <a:r>
              <a:rPr lang="en-US" dirty="0" smtClean="0"/>
              <a:t>, and collimating to 250 pC are considered for the wedge approach.</a:t>
            </a:r>
            <a:endParaRPr lang="en-US" dirty="0"/>
          </a:p>
        </p:txBody>
      </p:sp>
      <p:pic>
        <p:nvPicPr>
          <p:cNvPr id="7" name="Picture 6" descr="quinto:Users:kbish:Desktop:11'49 3plots foi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04200" cy="2611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553200"/>
            <a:ext cx="5638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Kip  Bishofberger :    FLS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4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slides">
  <a:themeElements>
    <a:clrScheme name="slides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66FF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06" tIns="45704" rIns="91406" bIns="45704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0800" dir="2700000" algn="ctr" rotWithShape="0">
            <a:schemeClr val="bg2">
              <a:alpha val="75000"/>
            </a:schemeClr>
          </a:outerShdw>
        </a:effectLst>
      </a:spPr>
      <a:bodyPr vert="horz" wrap="none" lIns="91406" tIns="45704" rIns="91406" bIns="45704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12602</TotalTime>
  <Words>1289</Words>
  <Application>Microsoft Macintosh PowerPoint</Application>
  <PresentationFormat>On-screen Show (4:3)</PresentationFormat>
  <Paragraphs>224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4_slides</vt:lpstr>
      <vt:lpstr>Equation</vt:lpstr>
      <vt:lpstr>PowerPoint Presentation</vt:lpstr>
      <vt:lpstr>Eigen-emittances:  Achieving 10e10 photons at 42 keV </vt:lpstr>
      <vt:lpstr>Eigen-emittances:  Two new concepts</vt:lpstr>
      <vt:lpstr>Initial Emittance Partitioning:  Flat-Beam Transformer</vt:lpstr>
      <vt:lpstr>Initial Emittance partitioning:  x-z, x-y Correlations</vt:lpstr>
      <vt:lpstr>Second-stage XZ-FBT:    Canted Wiggler</vt:lpstr>
      <vt:lpstr>Second-stage XZ-FBT:    Wedge-shaped foil</vt:lpstr>
      <vt:lpstr>Second-stage XZ-FBT:    Asymmetric chicane</vt:lpstr>
      <vt:lpstr>Simulation results:   Wedge-shaped foil</vt:lpstr>
      <vt:lpstr>Simulation results:   Wedge-shaped foil</vt:lpstr>
      <vt:lpstr>Demonstration option:  Protons at LANSCE</vt:lpstr>
      <vt:lpstr>Summary</vt:lpstr>
      <vt:lpstr>PowerPoint Presentation</vt:lpstr>
    </vt:vector>
  </TitlesOfParts>
  <Company>Pam French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Carlsten</dc:creator>
  <cp:lastModifiedBy>gf</cp:lastModifiedBy>
  <cp:revision>939</cp:revision>
  <cp:lastPrinted>2007-07-24T16:24:51Z</cp:lastPrinted>
  <dcterms:modified xsi:type="dcterms:W3CDTF">2012-03-08T16:10:35Z</dcterms:modified>
</cp:coreProperties>
</file>